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media/image16.jpeg" ContentType="image/jpeg"/>
  <Override PartName="/ppt/media/image17.jpeg" ContentType="image/jpeg"/>
  <Override PartName="/ppt/media/image18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jpeg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jpe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eg"/><Relationship Id="rId3" Type="http://schemas.openxmlformats.org/officeDocument/2006/relationships/image" Target="../media/image14.jpe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e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eg"/><Relationship Id="rId3" Type="http://schemas.openxmlformats.org/officeDocument/2006/relationships/image" Target="../media/image17.jpe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Relationship Id="rId3" Type="http://schemas.openxmlformats.org/officeDocument/2006/relationships/image" Target="../media/image9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Life Histor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Life Histories</a:t>
            </a:r>
          </a:p>
        </p:txBody>
      </p:sp>
      <p:pic>
        <p:nvPicPr>
          <p:cNvPr id="120" name="largemouth-bass-scott-thompson.jpg" descr="largemouth-bass-scott-thompso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40781" y="677240"/>
            <a:ext cx="7523238" cy="59099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 and K sel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 and K selection</a:t>
            </a:r>
          </a:p>
        </p:txBody>
      </p:sp>
      <p:pic>
        <p:nvPicPr>
          <p:cNvPr id="159" name="r-k-scale_med.jpeg" descr="r-k-scale_med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7716" y="3211843"/>
            <a:ext cx="12289368" cy="42082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Life Histor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Life Histories</a:t>
            </a:r>
          </a:p>
        </p:txBody>
      </p:sp>
      <p:pic>
        <p:nvPicPr>
          <p:cNvPr id="162" name="largemouth-bass-scott-thompson.jpg" descr="largemouth-bass-scott-thompso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40781" y="677240"/>
            <a:ext cx="7523238" cy="59099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Learning 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Goals</a:t>
            </a:r>
          </a:p>
        </p:txBody>
      </p:sp>
      <p:sp>
        <p:nvSpPr>
          <p:cNvPr id="165" name="Differentiate between density-dependent and density-independent factors that affect birth and death rates in populations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Differentiate between density-dependent and density-independent factors that affect birth and death rates in populations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Density-dependent factors limit population growt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Density-dependent factors limit population growth</a:t>
            </a:r>
          </a:p>
        </p:txBody>
      </p:sp>
      <p:sp>
        <p:nvSpPr>
          <p:cNvPr id="168" name="When the death rate increases or birth rate declines with increasing population density, the population experiences density-dependent  population regulation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When the death rate increases or birth rate declines with increasing population density, the population experiences </a:t>
            </a:r>
            <a:r>
              <a:rPr b="1"/>
              <a:t>density-dependent</a:t>
            </a:r>
            <a:r>
              <a:t> 	population regulation</a:t>
            </a:r>
          </a:p>
          <a:p>
            <a:pPr/>
            <a:r>
              <a:t>Density-dependent factors (usually) cause the population growth rate to decline</a:t>
            </a:r>
          </a:p>
        </p:txBody>
      </p:sp>
      <p:pic>
        <p:nvPicPr>
          <p:cNvPr id="169" name="popDD.jpg" descr="popDD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44191" y="3658784"/>
            <a:ext cx="5882218" cy="4411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Density-dependent+Regulation+by+Predation.jpg" descr="Density-dependent+Regulation+by+Predatio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0"/>
            <a:ext cx="13004801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Density-independent factors also affect population growt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defRPr sz="6400"/>
            </a:lvl1pPr>
          </a:lstStyle>
          <a:p>
            <a:pPr/>
            <a:r>
              <a:t>Density-independent factors also affect population growth</a:t>
            </a:r>
          </a:p>
        </p:txBody>
      </p:sp>
      <p:sp>
        <p:nvSpPr>
          <p:cNvPr id="174" name="Not all factors affecting births or deaths operate in a density-dependent manner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Not all factors affecting births or deaths operate in a density-dependent manner</a:t>
            </a:r>
          </a:p>
          <a:p>
            <a:pPr/>
            <a:r>
              <a:t>Abiotic factors (deforestation, storms, drought) often have density-independent effects</a:t>
            </a:r>
          </a:p>
        </p:txBody>
      </p:sp>
      <p:pic>
        <p:nvPicPr>
          <p:cNvPr id="175" name="Deforestation-1-1-770x513.jpg" descr="Deforestation-1-1-770x51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85722" y="2856653"/>
            <a:ext cx="4999157" cy="33306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rec center.jpg" descr="rec center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45300" y="6856545"/>
            <a:ext cx="5080000" cy="254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Density dependence versus density independ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Density dependence versus density independence</a:t>
            </a:r>
          </a:p>
        </p:txBody>
      </p:sp>
      <p:pic>
        <p:nvPicPr>
          <p:cNvPr id="179" name="DD vs DI.png" descr="DD vs DI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1077" y="3338776"/>
            <a:ext cx="6947558" cy="53731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Life Histor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Life Histories</a:t>
            </a:r>
          </a:p>
        </p:txBody>
      </p:sp>
      <p:pic>
        <p:nvPicPr>
          <p:cNvPr id="182" name="largemouth-bass-scott-thompson.jpg" descr="largemouth-bass-scott-thompso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40781" y="677240"/>
            <a:ext cx="7523238" cy="59099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Learning 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Goals</a:t>
            </a:r>
          </a:p>
        </p:txBody>
      </p:sp>
      <p:sp>
        <p:nvSpPr>
          <p:cNvPr id="185" name="Explain why populations fluctuat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Explain why populations fluctuate</a:t>
            </a:r>
          </a:p>
          <a:p>
            <a:pPr/>
            <a:r>
              <a:t>Describe a metapopulation and provide an example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opulation dynamics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84886">
              <a:defRPr sz="6640"/>
            </a:pPr>
            <a:r>
              <a:t>Population dynamics </a:t>
            </a:r>
          </a:p>
          <a:p>
            <a:pPr defTabSz="484886">
              <a:defRPr sz="6640"/>
            </a:pPr>
            <a:r>
              <a:t>of sea otters</a:t>
            </a:r>
          </a:p>
        </p:txBody>
      </p:sp>
      <p:pic>
        <p:nvPicPr>
          <p:cNvPr id="188" name="Sea-otter-expansion-into-estuarine-habitats-Trends-in-sea-otter-densities-for-outer.png" descr="Sea-otter-expansion-into-estuarine-habitats-Trends-in-sea-otter-densities-for-out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37788" y="2568097"/>
            <a:ext cx="9729224" cy="66273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Goals</a:t>
            </a:r>
          </a:p>
        </p:txBody>
      </p:sp>
      <p:sp>
        <p:nvSpPr>
          <p:cNvPr id="123" name="Explain why organisms do not begin reproducing as soon as they are born, produce an infinite number of offspring, and live forev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Explain why organisms do not begin reproducing as soon as they are born, produce an infinite number of offspring, and live forever</a:t>
            </a:r>
          </a:p>
          <a:p>
            <a:pPr/>
            <a:r>
              <a:t>Provide and explain examples of life history trade-offs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opulations fluctu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Populations fluctuate</a:t>
            </a:r>
          </a:p>
        </p:txBody>
      </p:sp>
      <p:sp>
        <p:nvSpPr>
          <p:cNvPr id="191" name="Population dynamics - the fluctuation in population sizes year to year, or place to plac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/>
              <a:t>Population dynamics</a:t>
            </a:r>
            <a:r>
              <a:t> - the fluctuation in population sizes year to year, or place to place</a:t>
            </a:r>
          </a:p>
          <a:p>
            <a:pPr/>
            <a:r>
              <a:t>Population dynamics are driven by many factors, and in turn affect other species</a:t>
            </a:r>
          </a:p>
          <a:p>
            <a:pPr/>
            <a:r>
              <a:t>(sea otters eat sea urchins. How would the sea urchin population respond with reduced predation pressure when sea otters decline?)</a:t>
            </a:r>
          </a:p>
        </p:txBody>
      </p:sp>
      <p:pic>
        <p:nvPicPr>
          <p:cNvPr id="192" name="urcin eating.jpg" descr="urcin eating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18306" y="3795762"/>
            <a:ext cx="6028931" cy="428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4219309+051718moose.jpg" descr="4219309+051718moos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00" y="250430"/>
            <a:ext cx="10184091" cy="63605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wolfmoose.jpg" descr="wolfmoose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22530" y="6823212"/>
            <a:ext cx="4477292" cy="27983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Immigration, emigration, and metapopul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Immigration, emigration, and metapopulations</a:t>
            </a:r>
          </a:p>
        </p:txBody>
      </p:sp>
      <p:sp>
        <p:nvSpPr>
          <p:cNvPr id="198" name="Metapopulation - isolated habitat patches linked through immigration and emigration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/>
              <a:t>Metapopulation</a:t>
            </a:r>
            <a:r>
              <a:t> - isolated habitat patches linked through immigration and emigration</a:t>
            </a:r>
          </a:p>
          <a:p>
            <a:pPr/>
            <a:r>
              <a:t>Metapopulations persist due to a balance of immigration and local extinction</a:t>
            </a:r>
          </a:p>
        </p:txBody>
      </p:sp>
      <p:pic>
        <p:nvPicPr>
          <p:cNvPr id="199" name="butterflymetapop.jpg" descr="butterflymetapop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05744" y="3289315"/>
            <a:ext cx="6519292" cy="48894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What are life historie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are life histories?</a:t>
            </a:r>
          </a:p>
        </p:txBody>
      </p:sp>
      <p:sp>
        <p:nvSpPr>
          <p:cNvPr id="126" name="Natural selection favors traits that improve an organism’s likelihood of survival and reproductive succes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Natural selection favors traits that improve an organism’s likelihood of survival and reproductive success</a:t>
            </a:r>
          </a:p>
          <a:p>
            <a:pPr/>
            <a:r>
              <a:t>Traits that affect an organism’s schedule of reproduction and survival make up its </a:t>
            </a:r>
            <a:r>
              <a:rPr b="1"/>
              <a:t>life history</a:t>
            </a:r>
          </a:p>
        </p:txBody>
      </p:sp>
      <p:pic>
        <p:nvPicPr>
          <p:cNvPr id="127" name="Galearis_spectabilis_May_2013.jpg" descr="Galearis_spectabilis_May_201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30917" y="3201713"/>
            <a:ext cx="6244652" cy="5969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How long should an organism wait before beginning to reproduc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1414">
              <a:defRPr sz="5360"/>
            </a:lvl1pPr>
          </a:lstStyle>
          <a:p>
            <a:pPr/>
            <a:r>
              <a:t>How long should an organism wait before beginning to reproduce?</a:t>
            </a:r>
          </a:p>
        </p:txBody>
      </p:sp>
      <p:sp>
        <p:nvSpPr>
          <p:cNvPr id="130" name="E. coli - 20 minute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E. coli - 20 minutes</a:t>
            </a:r>
          </a:p>
          <a:p>
            <a:pPr/>
            <a:r>
              <a:t>Coho salmon - 3-4 years</a:t>
            </a:r>
          </a:p>
          <a:p>
            <a:pPr/>
            <a:r>
              <a:t>Leatherback sea turtle - 30 years</a:t>
            </a:r>
          </a:p>
        </p:txBody>
      </p:sp>
      <p:pic>
        <p:nvPicPr>
          <p:cNvPr id="131" name="coho .jpg" descr="coho 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87915" y="2494467"/>
            <a:ext cx="5334001" cy="355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turtle2.jpg" descr="turtle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87915" y="6131935"/>
            <a:ext cx="5334001" cy="3200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ow often should an organism reproduc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How often should an organism reproduce?</a:t>
            </a:r>
          </a:p>
        </p:txBody>
      </p:sp>
      <p:sp>
        <p:nvSpPr>
          <p:cNvPr id="135" name="Semelparity - reproduce once (coho salmon)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/>
              <a:t>Semelparity</a:t>
            </a:r>
            <a:r>
              <a:t> - reproduce once (coho salmon)</a:t>
            </a:r>
          </a:p>
          <a:p>
            <a:pPr/>
            <a:r>
              <a:rPr b="1"/>
              <a:t>Iteroparity</a:t>
            </a:r>
            <a:r>
              <a:t> - repeated reproduction (leatherback sea turtle)</a:t>
            </a:r>
          </a:p>
        </p:txBody>
      </p:sp>
      <p:pic>
        <p:nvPicPr>
          <p:cNvPr id="136" name="coho .jpg" descr="coho 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03825" y="2526327"/>
            <a:ext cx="5334001" cy="355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turtle2.jpg" descr="turtle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03825" y="6195654"/>
            <a:ext cx="5334001" cy="3200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How many offspring should an organism produce per reproductive episod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defRPr sz="4640"/>
            </a:lvl1pPr>
          </a:lstStyle>
          <a:p>
            <a:pPr/>
            <a:r>
              <a:t>How many offspring should an organism produce per reproductive episode?</a:t>
            </a:r>
          </a:p>
        </p:txBody>
      </p:sp>
      <p:sp>
        <p:nvSpPr>
          <p:cNvPr id="140" name="White rhino - one calf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White rhino - one calf</a:t>
            </a:r>
          </a:p>
          <a:p>
            <a:pPr/>
            <a:r>
              <a:t>Red oak - 10,000 acorns per year</a:t>
            </a:r>
          </a:p>
        </p:txBody>
      </p:sp>
      <p:pic>
        <p:nvPicPr>
          <p:cNvPr id="141" name="rhino.jpg" descr="rhino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5985" y="2361538"/>
            <a:ext cx="5047320" cy="33648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redoak.jpg" descr="redoak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95985" y="5791369"/>
            <a:ext cx="5047320" cy="37854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rade offs and life histor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8254">
              <a:defRPr sz="6960"/>
            </a:lvl1pPr>
          </a:lstStyle>
          <a:p>
            <a:pPr/>
            <a:r>
              <a:t>Trade offs and life histories</a:t>
            </a:r>
          </a:p>
        </p:txBody>
      </p:sp>
      <p:sp>
        <p:nvSpPr>
          <p:cNvPr id="145" name="Investing in one fitness trait takes away resources from another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Investing in one fitness trait takes away resources from another</a:t>
            </a:r>
          </a:p>
        </p:txBody>
      </p:sp>
      <p:pic>
        <p:nvPicPr>
          <p:cNvPr id="146" name="rhino.jpg" descr="rhino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5985" y="2361538"/>
            <a:ext cx="5047320" cy="33648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redoak.jpg" descr="redoak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95985" y="5791369"/>
            <a:ext cx="5047320" cy="37854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rade-off: number of offspring produced and parental investment in each offsp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27152">
              <a:defRPr sz="4480"/>
            </a:lvl1pPr>
          </a:lstStyle>
          <a:p>
            <a:pPr/>
            <a:r>
              <a:t>Trade-off: number of offspring produced and parental investment in each offspring</a:t>
            </a:r>
          </a:p>
        </p:txBody>
      </p:sp>
      <p:sp>
        <p:nvSpPr>
          <p:cNvPr id="150" name="Resources for one function (parental care) come at the expense of another function (producing more offspring)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Resources for one function (parental care) come at the expense of another function (producing more offspring)</a:t>
            </a:r>
          </a:p>
        </p:txBody>
      </p:sp>
      <p:pic>
        <p:nvPicPr>
          <p:cNvPr id="151" name="baby-bird-in-nest-3.jpg" descr="baby-bird-in-nest-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72020" y="3593607"/>
            <a:ext cx="5707847" cy="42808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radeoffs: number of offspring produced and the size of those offsp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2993">
              <a:defRPr sz="4560"/>
            </a:lvl1pPr>
          </a:lstStyle>
          <a:p>
            <a:pPr/>
            <a:r>
              <a:t>Tradeoffs: number of offspring produced and the size of those offspring</a:t>
            </a:r>
          </a:p>
        </p:txBody>
      </p:sp>
      <p:sp>
        <p:nvSpPr>
          <p:cNvPr id="154" name="Type 3 survivorship curve—will be under selective pressure to produce lots of small offspring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Type 3 survivorship curve—will be under selective pressure to produce lots of small offspring</a:t>
            </a:r>
          </a:p>
          <a:p>
            <a:pPr/>
            <a:r>
              <a:t>Type 2 survivorship curve—will be under selective pressure to produce fewer offspring that are larger</a:t>
            </a:r>
          </a:p>
        </p:txBody>
      </p:sp>
      <p:pic>
        <p:nvPicPr>
          <p:cNvPr id="155" name="survivorship-curve-II-Type-I-curves-III.jpg" descr="survivorship-curve-II-Type-I-curves-III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24622" y="5281894"/>
            <a:ext cx="4810638" cy="3810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walnutseedling.jpg" descr="walnutseedling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52227" y="2316823"/>
            <a:ext cx="2228009" cy="3574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